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89" r:id="rId4"/>
    <p:sldId id="265" r:id="rId5"/>
    <p:sldId id="290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70" r:id="rId18"/>
    <p:sldId id="271" r:id="rId19"/>
    <p:sldId id="272" r:id="rId20"/>
    <p:sldId id="29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5" r:id="rId35"/>
    <p:sldId id="287" r:id="rId36"/>
    <p:sldId id="288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163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27C0-E51A-8341-B986-4BBFF0E0D416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0586-0B51-A64E-9F8B-7C85F7F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0586-0B51-A64E-9F8B-7C85F7F3D8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0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94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03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24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6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12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6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18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7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8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3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A8E0-5823-4C4D-BD24-668AB97A8E22}" type="datetimeFigureOut">
              <a:rPr kumimoji="1" lang="ja-JP" altLang="en-US" smtClean="0"/>
              <a:pPr/>
              <a:t>4/7/15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EC02-920B-4A74-82ED-803A60B7AE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3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Round1</a:t>
            </a:r>
            <a:r>
              <a:rPr kumimoji="1" lang="ja-JP" altLang="en-US" dirty="0" smtClean="0"/>
              <a:t>オンライン予約システム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画面仕様書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0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200" y="41274"/>
            <a:ext cx="61722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A001:</a:t>
            </a:r>
            <a:r>
              <a:rPr lang="ja-JP" altLang="en-US" sz="3200" dirty="0" smtClean="0"/>
              <a:t>ログイン画面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7361"/>
            <a:ext cx="6172200" cy="62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A002:</a:t>
            </a:r>
            <a:r>
              <a:rPr lang="ja-JP" altLang="en-US" sz="3200" dirty="0" smtClean="0"/>
              <a:t>パスワード再設定用メールアドレス入力</a:t>
            </a:r>
            <a:endParaRPr lang="en-US" altLang="ja-JP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98" y="484782"/>
            <a:ext cx="6058401" cy="61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A003:</a:t>
            </a:r>
            <a:r>
              <a:rPr lang="ja-JP" altLang="en-US" sz="3200" dirty="0"/>
              <a:t>パスワード再設</a:t>
            </a:r>
            <a:r>
              <a:rPr lang="ja-JP" altLang="en-US" sz="3200" dirty="0" smtClean="0"/>
              <a:t>定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3" y="468311"/>
            <a:ext cx="6074693" cy="61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A004:</a:t>
            </a:r>
            <a:r>
              <a:rPr lang="ja-JP" altLang="en-US" sz="3200" dirty="0"/>
              <a:t>サインアップ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3" y="487360"/>
            <a:ext cx="6074693" cy="61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A005:</a:t>
            </a:r>
            <a:r>
              <a:rPr lang="ja-JP" altLang="en-US" sz="3200" dirty="0"/>
              <a:t>サインアッ</a:t>
            </a:r>
            <a:r>
              <a:rPr lang="ja-JP" altLang="en-US" sz="3200" dirty="0" smtClean="0"/>
              <a:t>プ</a:t>
            </a:r>
            <a:r>
              <a:rPr lang="ja-JP" altLang="en-US" sz="3200" dirty="0"/>
              <a:t>完了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487361"/>
            <a:ext cx="6019800" cy="60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A006:</a:t>
            </a:r>
            <a:r>
              <a:rPr lang="ja-JP" altLang="en-US" sz="3200" dirty="0"/>
              <a:t>メールアドレス認証完了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9" y="487361"/>
            <a:ext cx="5906002" cy="59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A007:</a:t>
            </a:r>
            <a:r>
              <a:rPr lang="ja-JP" altLang="en-US" sz="3200" dirty="0"/>
              <a:t>パスワード再設定完了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49" y="487361"/>
            <a:ext cx="6058402" cy="61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C001:My Profile</a:t>
            </a:r>
            <a:endParaRPr lang="en-US" altLang="ja-JP" sz="3200" dirty="0"/>
          </a:p>
        </p:txBody>
      </p:sp>
      <p:pic>
        <p:nvPicPr>
          <p:cNvPr id="4" name="Picture 3" descr="C001_my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5982202" cy="60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C002:Order History</a:t>
            </a:r>
            <a:endParaRPr lang="en-US" altLang="ja-JP" sz="3200" dirty="0"/>
          </a:p>
        </p:txBody>
      </p:sp>
      <p:pic>
        <p:nvPicPr>
          <p:cNvPr id="7" name="Picture 6" descr="C002_Order Histor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25942"/>
            <a:ext cx="6210802" cy="62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C003:View Order&amp; Cancel</a:t>
            </a:r>
            <a:endParaRPr lang="en-US" altLang="ja-JP" sz="3200" dirty="0"/>
          </a:p>
        </p:txBody>
      </p:sp>
      <p:pic>
        <p:nvPicPr>
          <p:cNvPr id="2" name="Picture 1" descr="view_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5295900" cy="62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</a:t>
            </a:r>
            <a:r>
              <a:rPr lang="en-US" altLang="ja-JP" sz="3200" dirty="0" smtClean="0"/>
              <a:t>0</a:t>
            </a:r>
            <a:r>
              <a:rPr lang="en-US" altLang="ja-JP" sz="3200" dirty="0" smtClean="0"/>
              <a:t>:</a:t>
            </a:r>
            <a:r>
              <a:rPr lang="en-US" altLang="ja-JP" sz="3200" dirty="0" smtClean="0"/>
              <a:t>website</a:t>
            </a:r>
            <a:endParaRPr lang="en-US" altLang="ja-JP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24600" y="487361"/>
            <a:ext cx="2781300" cy="612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0000"/>
                </a:solidFill>
              </a:rPr>
              <a:t>注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 smtClean="0"/>
              <a:t>：</a:t>
            </a:r>
            <a:r>
              <a:rPr lang="ja-JP" altLang="en-US" sz="1400" dirty="0" smtClean="0"/>
              <a:t>既存の</a:t>
            </a:r>
            <a:r>
              <a:rPr lang="en-US" altLang="ja-JP" sz="1400" dirty="0" smtClean="0"/>
              <a:t>website</a:t>
            </a:r>
            <a:r>
              <a:rPr lang="ja-JP" altLang="en-US" sz="1400" dirty="0" smtClean="0"/>
              <a:t>より予約画面に遷移する。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pic>
        <p:nvPicPr>
          <p:cNvPr id="3" name="Picture 2" descr="B000_web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6039134" cy="4953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10200" y="30480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3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3200" dirty="0" smtClean="0"/>
              <a:t>C</a:t>
            </a:r>
            <a:r>
              <a:rPr lang="en-US" altLang="ja-JP" sz="3200" dirty="0" err="1" smtClean="0"/>
              <a:t>ancel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Reservation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91200" y="609600"/>
            <a:ext cx="2781300" cy="60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0000"/>
                </a:solidFill>
              </a:rPr>
              <a:t>注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 smtClean="0"/>
              <a:t>：来店日より起算して、２４時間前までは自動キャンセルが可能。</a:t>
            </a:r>
            <a:endParaRPr lang="en-US" altLang="ja-JP" sz="1400" dirty="0" smtClean="0"/>
          </a:p>
          <a:p>
            <a:pPr algn="l"/>
            <a:r>
              <a:rPr lang="ja-JP" altLang="en-US" sz="1400" dirty="0" smtClean="0"/>
              <a:t>キ</a:t>
            </a:r>
            <a:r>
              <a:rPr lang="ja-JP" altLang="en-US" sz="1400" dirty="0"/>
              <a:t>ャンセ</a:t>
            </a:r>
            <a:r>
              <a:rPr lang="ja-JP" altLang="en-US" sz="1400" dirty="0" smtClean="0"/>
              <a:t>ル処理は下記の処理を含む。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r>
              <a:rPr lang="ja-JP" altLang="en-US" sz="1400" dirty="0"/>
              <a:t>１．レーンロックの解除</a:t>
            </a:r>
            <a:endParaRPr lang="en-US" altLang="ja-JP" sz="1400" dirty="0"/>
          </a:p>
          <a:p>
            <a:pPr algn="l"/>
            <a:r>
              <a:rPr lang="ja-JP" altLang="en-US" sz="1400" dirty="0" smtClean="0"/>
              <a:t>２．予約ステータスを「キャンセル」に変更</a:t>
            </a:r>
            <a:endParaRPr lang="en-US" altLang="ja-JP" sz="1400" dirty="0"/>
          </a:p>
          <a:p>
            <a:pPr algn="l"/>
            <a:r>
              <a:rPr lang="ja-JP" altLang="en-US" sz="1400" dirty="0" smtClean="0"/>
              <a:t>３．デポジットの返金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r>
              <a:rPr lang="en-US" altLang="ja-JP" sz="1400" dirty="0" smtClean="0"/>
              <a:t>※</a:t>
            </a:r>
            <a:r>
              <a:rPr lang="ja-JP" altLang="en-US" sz="1400" dirty="0" smtClean="0"/>
              <a:t>キャンセル後も予約データの物理削除は行わない。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pic>
        <p:nvPicPr>
          <p:cNvPr id="3" name="Picture 2" descr="cancel_re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601735" cy="48006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67000" y="39624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767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D001:Admin Login</a:t>
            </a:r>
            <a:endParaRPr lang="en-US" altLang="ja-JP" sz="3200" dirty="0"/>
          </a:p>
        </p:txBody>
      </p:sp>
      <p:pic>
        <p:nvPicPr>
          <p:cNvPr id="6" name="Picture 5" descr="D001_Admin 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1" y="667657"/>
            <a:ext cx="5915934" cy="4191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72200" y="667657"/>
            <a:ext cx="27813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/>
              <a:t>ログイン画面は、権限に関わらず共通とする。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3507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D002:Dashboard</a:t>
            </a:r>
            <a:endParaRPr lang="en-US" altLang="ja-JP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38200"/>
            <a:ext cx="6019800" cy="426458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10300" y="838200"/>
            <a:ext cx="27813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 smtClean="0">
                <a:solidFill>
                  <a:srgbClr val="FF0000"/>
                </a:solidFill>
              </a:rPr>
              <a:t>注１</a:t>
            </a:r>
            <a:r>
              <a:rPr lang="ja-JP" altLang="en-US" sz="1400" dirty="0" smtClean="0"/>
              <a:t>：店舗権限でログインした場合は、自店舗のみ表示される。</a:t>
            </a:r>
            <a:endParaRPr lang="en-US" altLang="ja-JP" sz="1400" dirty="0" smtClean="0"/>
          </a:p>
          <a:p>
            <a:pPr algn="l"/>
            <a:r>
              <a:rPr lang="ja-JP" altLang="en-US" sz="1400" dirty="0"/>
              <a:t>管理</a:t>
            </a:r>
            <a:r>
              <a:rPr lang="ja-JP" altLang="en-US" sz="1400" dirty="0" smtClean="0"/>
              <a:t>者、経理権限の場合は、全店舗の中から選ぶことができる。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16764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72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D003:Lanes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4" y="466207"/>
            <a:ext cx="7524111" cy="62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D004:</a:t>
            </a:r>
            <a:r>
              <a:rPr lang="ja-JP" altLang="en-US" sz="3200" dirty="0" smtClean="0"/>
              <a:t>予約詳細</a:t>
            </a:r>
            <a:endParaRPr lang="en-US" altLang="ja-JP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9" y="381000"/>
            <a:ext cx="7586202" cy="62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D005:</a:t>
            </a:r>
            <a:r>
              <a:rPr lang="ja-JP" altLang="en-US" sz="3200" dirty="0" smtClean="0"/>
              <a:t>予約リスト</a:t>
            </a:r>
            <a:endParaRPr lang="en-US" altLang="ja-JP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" y="487361"/>
            <a:ext cx="7510002" cy="61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D006:</a:t>
            </a:r>
            <a:r>
              <a:rPr lang="ja-JP" altLang="en-US" sz="3200" dirty="0" smtClean="0"/>
              <a:t>顧客リスト</a:t>
            </a:r>
            <a:endParaRPr lang="en-US" altLang="ja-JP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9" y="609600"/>
            <a:ext cx="7129002" cy="58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Itemlist</a:t>
            </a:r>
            <a:r>
              <a:rPr lang="ja-JP" altLang="en-US" sz="3200" dirty="0" smtClean="0"/>
              <a:t>：商品検索、一覧表示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2" y="487361"/>
            <a:ext cx="72058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Itemadd</a:t>
            </a:r>
            <a:r>
              <a:rPr lang="en-US" altLang="ja-JP" sz="3200" dirty="0" smtClean="0"/>
              <a:t>/</a:t>
            </a:r>
            <a:r>
              <a:rPr lang="en-US" altLang="ja-JP" sz="3200" dirty="0" err="1" smtClean="0"/>
              <a:t>Itemedit</a:t>
            </a:r>
            <a:r>
              <a:rPr lang="ja-JP" altLang="en-US" sz="3200" dirty="0" smtClean="0"/>
              <a:t>：商品新規・編集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" y="863601"/>
            <a:ext cx="5871702" cy="484317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10300" y="838200"/>
            <a:ext cx="27813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 smtClean="0">
                <a:solidFill>
                  <a:srgbClr val="FF0000"/>
                </a:solidFill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1</a:t>
            </a:r>
            <a:r>
              <a:rPr lang="ja-JP" altLang="en-US" sz="1400" dirty="0" smtClean="0"/>
              <a:t>：</a:t>
            </a:r>
            <a:r>
              <a:rPr lang="ja-JP" altLang="en-US" sz="1400" dirty="0"/>
              <a:t>オプショ</a:t>
            </a:r>
            <a:r>
              <a:rPr lang="ja-JP" altLang="en-US" sz="1400" dirty="0" smtClean="0"/>
              <a:t>ン商品として利</a:t>
            </a:r>
            <a:r>
              <a:rPr lang="ja-JP" altLang="en-US" sz="1400" dirty="0"/>
              <a:t>用する金額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b="1" dirty="0">
                <a:solidFill>
                  <a:srgbClr val="FF0000"/>
                </a:solidFill>
              </a:rPr>
              <a:t>注</a:t>
            </a:r>
            <a:r>
              <a:rPr lang="en-US" altLang="ja-JP" sz="1400" b="1" dirty="0">
                <a:solidFill>
                  <a:srgbClr val="FF0000"/>
                </a:solidFill>
              </a:rPr>
              <a:t>2</a:t>
            </a:r>
            <a:r>
              <a:rPr lang="ja-JP" altLang="en-US" sz="1400" dirty="0"/>
              <a:t>：パッケージ商品として利用する金額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b="1" dirty="0" smtClean="0">
                <a:solidFill>
                  <a:srgbClr val="FF0000"/>
                </a:solidFill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3</a:t>
            </a:r>
            <a:r>
              <a:rPr lang="ja-JP" altLang="en-US" sz="1400" dirty="0" smtClean="0"/>
              <a:t>：オプション選択画面で利用する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7400" y="24384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70100" y="29337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5000" y="41910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047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Packagelist</a:t>
            </a:r>
            <a:r>
              <a:rPr lang="ja-JP" altLang="en-US" sz="3200" dirty="0" smtClean="0"/>
              <a:t>：パッケージ一覧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9" y="487361"/>
            <a:ext cx="7129002" cy="58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001_Select Party 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901"/>
            <a:ext cx="5817603" cy="588209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B001:</a:t>
            </a:r>
            <a:r>
              <a:rPr lang="ja-JP" altLang="en-US" sz="3200" dirty="0"/>
              <a:t>店舗、日時、人数、レーン数選択</a:t>
            </a:r>
            <a:endParaRPr lang="en-US" altLang="ja-JP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24600" y="487361"/>
            <a:ext cx="2781300" cy="612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0000"/>
                </a:solidFill>
              </a:rPr>
              <a:t>注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/>
              <a:t>：</a:t>
            </a:r>
            <a:r>
              <a:rPr lang="en-US" altLang="ja-JP" sz="1400" dirty="0"/>
              <a:t>Location</a:t>
            </a:r>
            <a:r>
              <a:rPr lang="ja-JP" altLang="en-US" sz="1400" dirty="0"/>
              <a:t>、</a:t>
            </a:r>
            <a:r>
              <a:rPr lang="en-US" altLang="ja-JP" sz="1400" dirty="0"/>
              <a:t>date</a:t>
            </a:r>
            <a:r>
              <a:rPr lang="ja-JP" altLang="en-US" sz="1400" dirty="0"/>
              <a:t>、人数を元に、空き状況の参照を行い、</a:t>
            </a:r>
            <a:r>
              <a:rPr lang="en-US" altLang="ja-JP" sz="1400" dirty="0"/>
              <a:t>Availability</a:t>
            </a:r>
            <a:r>
              <a:rPr lang="ja-JP" altLang="en-US" sz="1400" dirty="0"/>
              <a:t>を表示する。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dirty="0" smtClean="0">
                <a:solidFill>
                  <a:srgbClr val="FF0000"/>
                </a:solidFill>
              </a:rPr>
              <a:t>注</a:t>
            </a:r>
            <a:r>
              <a:rPr lang="en-US" altLang="ja-JP" sz="1400" dirty="0" smtClean="0">
                <a:solidFill>
                  <a:srgbClr val="FF0000"/>
                </a:solidFill>
              </a:rPr>
              <a:t>2</a:t>
            </a:r>
            <a:r>
              <a:rPr lang="ja-JP" altLang="en-US" sz="1400" dirty="0" smtClean="0"/>
              <a:t>：時間を選択し、</a:t>
            </a:r>
            <a:r>
              <a:rPr lang="en-US" altLang="ja-JP" sz="1400" dirty="0" smtClean="0"/>
              <a:t>Next</a:t>
            </a:r>
            <a:r>
              <a:rPr lang="ja-JP" altLang="en-US" sz="1400" dirty="0" smtClean="0"/>
              <a:t>を押下した時点で、レーンを仮押さえ（ロック）し、他のユーザーとのダブルブッキングを避ける。</a:t>
            </a:r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r>
              <a:rPr lang="ja-JP" altLang="en-US" sz="1400" dirty="0"/>
              <a:t>仮押さ</a:t>
            </a:r>
            <a:r>
              <a:rPr lang="ja-JP" altLang="en-US" sz="1400" dirty="0" smtClean="0"/>
              <a:t>え</a:t>
            </a:r>
            <a:r>
              <a:rPr lang="ja-JP" altLang="en-US" sz="1400" dirty="0"/>
              <a:t>は</a:t>
            </a:r>
            <a:r>
              <a:rPr lang="ja-JP" altLang="en-US" sz="1400" dirty="0" smtClean="0"/>
              <a:t>、３０分間とし、３０分以内に支払いが完了しない場合は、システムが自動キャンセル、レーンロックの解除を行う。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38400" y="2971798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0" y="44958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89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Packageadd</a:t>
            </a:r>
            <a:r>
              <a:rPr lang="en-US" altLang="ja-JP" sz="3200" dirty="0" smtClean="0"/>
              <a:t>/</a:t>
            </a:r>
            <a:r>
              <a:rPr lang="en-US" altLang="ja-JP" sz="3200" dirty="0" err="1" smtClean="0"/>
              <a:t>Packageedit</a:t>
            </a:r>
            <a:r>
              <a:rPr lang="ja-JP" altLang="en-US" sz="3200" dirty="0" smtClean="0"/>
              <a:t>：パッケージ登録・編集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847"/>
            <a:ext cx="5484525" cy="617769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91200" y="487361"/>
            <a:ext cx="3200400" cy="454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 smtClean="0">
                <a:solidFill>
                  <a:srgbClr val="FF0000"/>
                </a:solidFill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1</a:t>
            </a:r>
            <a:r>
              <a:rPr lang="ja-JP" altLang="en-US" sz="1400" dirty="0" smtClean="0"/>
              <a:t>：パッケージに含む商品のみ数量をセットする。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b="1" dirty="0">
                <a:solidFill>
                  <a:srgbClr val="FF0000"/>
                </a:solidFill>
              </a:rPr>
              <a:t>注</a:t>
            </a:r>
            <a:r>
              <a:rPr lang="en-US" altLang="ja-JP" sz="1400" b="1" dirty="0">
                <a:solidFill>
                  <a:srgbClr val="FF0000"/>
                </a:solidFill>
              </a:rPr>
              <a:t>2</a:t>
            </a:r>
            <a:r>
              <a:rPr lang="ja-JP" altLang="en-US" sz="1400" dirty="0" smtClean="0"/>
              <a:t>：アイテムの「</a:t>
            </a:r>
            <a:r>
              <a:rPr lang="en-US" altLang="ja-JP" sz="1400" dirty="0" smtClean="0"/>
              <a:t>Package Price</a:t>
            </a:r>
            <a:r>
              <a:rPr lang="ja-JP" altLang="en-US" sz="1400" dirty="0" smtClean="0"/>
              <a:t>」を自動集計した金額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b="1" dirty="0">
                <a:solidFill>
                  <a:srgbClr val="FF0000"/>
                </a:solidFill>
              </a:rPr>
              <a:t>注</a:t>
            </a:r>
            <a:r>
              <a:rPr lang="en-US" altLang="ja-JP" sz="1400" b="1" dirty="0">
                <a:solidFill>
                  <a:srgbClr val="FF0000"/>
                </a:solidFill>
              </a:rPr>
              <a:t>3</a:t>
            </a:r>
            <a:r>
              <a:rPr lang="ja-JP" altLang="en-US" sz="1400" dirty="0"/>
              <a:t>：販売価格をセットする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14800" y="19050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52950" y="3212045"/>
            <a:ext cx="4953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59300" y="3529680"/>
            <a:ext cx="4953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002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storelist</a:t>
            </a:r>
            <a:r>
              <a:rPr lang="ja-JP" altLang="en-US" sz="3200" dirty="0" smtClean="0"/>
              <a:t>：</a:t>
            </a:r>
            <a:r>
              <a:rPr lang="ja-JP" altLang="en-US" sz="3200" dirty="0"/>
              <a:t>店</a:t>
            </a:r>
            <a:r>
              <a:rPr lang="ja-JP" altLang="en-US" sz="3200" dirty="0" smtClean="0"/>
              <a:t>舗</a:t>
            </a:r>
            <a:r>
              <a:rPr lang="ja-JP" altLang="en-US" sz="3200" dirty="0"/>
              <a:t>一覧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5" y="472847"/>
            <a:ext cx="69286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 smtClean="0"/>
              <a:t>storeadd</a:t>
            </a:r>
            <a:r>
              <a:rPr lang="ja-JP" altLang="en-US" sz="3200" dirty="0" smtClean="0"/>
              <a:t>：</a:t>
            </a:r>
            <a:r>
              <a:rPr lang="ja-JP" altLang="en-US" sz="3200" dirty="0"/>
              <a:t>店</a:t>
            </a:r>
            <a:r>
              <a:rPr lang="ja-JP" altLang="en-US" sz="3200" dirty="0" smtClean="0"/>
              <a:t>舗</a:t>
            </a:r>
            <a:r>
              <a:rPr lang="ja-JP" altLang="en-US" sz="3200" dirty="0"/>
              <a:t>登</a:t>
            </a:r>
            <a:r>
              <a:rPr lang="ja-JP" altLang="en-US" sz="3200" dirty="0" smtClean="0"/>
              <a:t>録・編集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9" y="487361"/>
            <a:ext cx="7107801" cy="58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2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Data download</a:t>
            </a:r>
            <a:r>
              <a:rPr lang="ja-JP" altLang="en-US" sz="3200" dirty="0" smtClean="0"/>
              <a:t>：売上集計表ダウンロード</a:t>
            </a:r>
            <a:endParaRPr lang="en-US" altLang="ja-JP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361"/>
            <a:ext cx="6374376" cy="52578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05600" y="487361"/>
            <a:ext cx="2286000" cy="454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/>
              <a:t>選択された日付での、売上を</a:t>
            </a:r>
            <a:r>
              <a:rPr lang="en-US" altLang="ja-JP" sz="1400" dirty="0"/>
              <a:t>CSV</a:t>
            </a:r>
            <a:r>
              <a:rPr lang="ja-JP" altLang="en-US" sz="1400" dirty="0"/>
              <a:t>フォーマットでダウンロードを行</a:t>
            </a:r>
            <a:r>
              <a:rPr lang="ja-JP" altLang="en-US" sz="1400" dirty="0" smtClean="0"/>
              <a:t>う。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dirty="0" smtClean="0"/>
              <a:t>売上はオンラインで予約を元とし、当日追加されたアイテムなどは含まない。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ja-JP" altLang="en-US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8919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売</a:t>
            </a:r>
            <a:r>
              <a:rPr lang="ja-JP" altLang="en-US" sz="3200" dirty="0" smtClean="0"/>
              <a:t>上伝票</a:t>
            </a:r>
            <a:r>
              <a:rPr lang="en-US" altLang="ja-JP" sz="3200" dirty="0" smtClean="0"/>
              <a:t>CSV</a:t>
            </a:r>
            <a:r>
              <a:rPr lang="ja-JP" altLang="en-US" sz="3200" dirty="0" smtClean="0"/>
              <a:t>案</a:t>
            </a:r>
            <a:endParaRPr lang="en-US" altLang="ja-JP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63357"/>
              </p:ext>
            </p:extLst>
          </p:nvPr>
        </p:nvGraphicFramePr>
        <p:xfrm>
          <a:off x="304800" y="487364"/>
          <a:ext cx="5105401" cy="515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579"/>
                <a:gridCol w="1464780"/>
                <a:gridCol w="1422118"/>
                <a:gridCol w="1023924"/>
              </a:tblGrid>
              <a:tr h="343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Confirmation#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Amount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Deposit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$120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$1,200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$120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4/15/2015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A23948K-132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$1,200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$120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434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Amount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$15,600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$1,560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38800" y="487361"/>
            <a:ext cx="3124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/>
              <a:t>項目は下記の４項目とする。</a:t>
            </a:r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r>
              <a:rPr lang="ja-JP" altLang="en-US" sz="1400" dirty="0" smtClean="0"/>
              <a:t>①日付、②</a:t>
            </a:r>
            <a:r>
              <a:rPr lang="en-US" altLang="ja-JP" sz="1400" dirty="0" smtClean="0"/>
              <a:t>Confirmation#</a:t>
            </a:r>
            <a:r>
              <a:rPr lang="ja-JP" altLang="en-US" sz="1400" dirty="0"/>
              <a:t> 、③</a:t>
            </a:r>
            <a:r>
              <a:rPr lang="en-US" altLang="ja-JP" sz="1400" dirty="0"/>
              <a:t>Total </a:t>
            </a:r>
            <a:r>
              <a:rPr lang="en-US" altLang="ja-JP" sz="1400" dirty="0" smtClean="0"/>
              <a:t>Amount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、④カード払いの</a:t>
            </a:r>
            <a:r>
              <a:rPr lang="en-US" altLang="ja-JP" sz="1400" dirty="0" smtClean="0"/>
              <a:t>Deposit</a:t>
            </a:r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433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Data download</a:t>
            </a:r>
            <a:r>
              <a:rPr lang="ja-JP" altLang="en-US" sz="3200" dirty="0" smtClean="0"/>
              <a:t>：予約情報</a:t>
            </a:r>
            <a:r>
              <a:rPr lang="en-US" altLang="ja-JP" sz="3200" dirty="0" smtClean="0"/>
              <a:t>PDF</a:t>
            </a:r>
            <a:endParaRPr lang="en-US" altLang="ja-JP" sz="3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05600" y="487361"/>
            <a:ext cx="2286000" cy="454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/>
              <a:t>選択された日付での</a:t>
            </a:r>
            <a:r>
              <a:rPr lang="ja-JP" altLang="en-US" sz="1400" dirty="0" smtClean="0"/>
              <a:t>、予約情報を</a:t>
            </a:r>
            <a:r>
              <a:rPr lang="en-US" altLang="ja-JP" sz="1400" dirty="0" smtClean="0"/>
              <a:t>PDF</a:t>
            </a:r>
            <a:r>
              <a:rPr lang="ja-JP" altLang="en-US" sz="1400" dirty="0" smtClean="0"/>
              <a:t>フォーマットで出力する。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r>
              <a:rPr lang="ja-JP" altLang="en-US" sz="1400" dirty="0" smtClean="0"/>
              <a:t>予約情報は、パーティー単位に、パーティー情報、アイテムを出力する。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ja-JP" altLang="en-US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487361"/>
            <a:ext cx="65591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予約情報</a:t>
            </a:r>
            <a:r>
              <a:rPr lang="en-US" altLang="ja-JP" sz="3200" dirty="0" smtClean="0"/>
              <a:t>PDF</a:t>
            </a:r>
            <a:r>
              <a:rPr lang="ja-JP" altLang="en-US" sz="3200" dirty="0" smtClean="0"/>
              <a:t>案</a:t>
            </a:r>
            <a:endParaRPr lang="en-US" altLang="ja-JP" sz="3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0550"/>
            <a:ext cx="57912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6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02_Select Pack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800600" cy="610985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B002:</a:t>
            </a:r>
            <a:r>
              <a:rPr lang="ja-JP" altLang="en-US" sz="3200" dirty="0"/>
              <a:t>パッケージ選択</a:t>
            </a:r>
            <a:endParaRPr lang="en-US" altLang="ja-JP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91200" y="609600"/>
            <a:ext cx="2781300" cy="60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0000"/>
                </a:solidFill>
              </a:rPr>
              <a:t>注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/>
              <a:t>：この画面より３０分間のタイマーを開始する。</a:t>
            </a:r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r>
              <a:rPr lang="ja-JP" altLang="en-US" sz="1400" dirty="0">
                <a:solidFill>
                  <a:srgbClr val="FF0000"/>
                </a:solidFill>
              </a:rPr>
              <a:t>注</a:t>
            </a:r>
            <a:r>
              <a:rPr lang="en-US" altLang="ja-JP" sz="1400" dirty="0">
                <a:solidFill>
                  <a:srgbClr val="FF0000"/>
                </a:solidFill>
              </a:rPr>
              <a:t>2</a:t>
            </a:r>
            <a:r>
              <a:rPr lang="ja-JP" altLang="en-US" sz="1400" dirty="0"/>
              <a:t>：全画面に戻った場合は、タイマーをリセットし、レーンロックも解除する。</a:t>
            </a:r>
            <a:endParaRPr lang="en-US" altLang="ja-JP" sz="1400" dirty="0"/>
          </a:p>
          <a:p>
            <a:pPr algn="l"/>
            <a:endParaRPr lang="en-US" altLang="ja-JP" sz="1400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1400" dirty="0" smtClean="0">
                <a:solidFill>
                  <a:srgbClr val="FF0000"/>
                </a:solidFill>
              </a:rPr>
              <a:t>注</a:t>
            </a:r>
            <a:r>
              <a:rPr lang="ja-JP" altLang="ja-JP" sz="1400" dirty="0">
                <a:solidFill>
                  <a:srgbClr val="FF0000"/>
                </a:solidFill>
              </a:rPr>
              <a:t>3</a:t>
            </a:r>
            <a:r>
              <a:rPr lang="ja-JP" altLang="en-US" sz="1400" dirty="0" smtClean="0"/>
              <a:t>：</a:t>
            </a:r>
            <a:r>
              <a:rPr lang="ja-JP" altLang="en-US" sz="1400" dirty="0" smtClean="0"/>
              <a:t>パッケージの詳細説明ページを表示する。</a:t>
            </a:r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67200" y="1224757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6761" y="5568157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注２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33800" y="28194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577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B002:</a:t>
            </a:r>
            <a:r>
              <a:rPr lang="ja-JP" altLang="en-US" sz="3200" dirty="0"/>
              <a:t>パッケージ</a:t>
            </a:r>
            <a:r>
              <a:rPr lang="ja-JP" altLang="en-US" sz="3200" dirty="0" smtClean="0"/>
              <a:t>選択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詳細</a:t>
            </a:r>
            <a:r>
              <a:rPr lang="en-US" altLang="ja-JP" sz="3200" dirty="0" smtClean="0"/>
              <a:t>)</a:t>
            </a:r>
            <a:endParaRPr lang="en-US" altLang="ja-JP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91200" y="609600"/>
            <a:ext cx="2781300" cy="60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/>
              <a:t>パッケージの詳細説明のページ（外部リンク）をポップアップ表示。</a:t>
            </a:r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  <a:p>
            <a:pPr algn="l"/>
            <a:endParaRPr lang="en-US" altLang="ja-JP" sz="1400" dirty="0" smtClean="0"/>
          </a:p>
          <a:p>
            <a:pPr algn="l"/>
            <a:endParaRPr lang="en-US" altLang="ja-JP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91000" y="11430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6761" y="5486400"/>
            <a:ext cx="685800" cy="22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注２</a:t>
            </a:r>
            <a:endParaRPr lang="en-US" altLang="ja-JP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Picture 2" descr="B002_Select Package de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4876800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B003:</a:t>
            </a:r>
            <a:r>
              <a:rPr lang="ja-JP" altLang="en-US" sz="3200" dirty="0"/>
              <a:t>オプション選択</a:t>
            </a:r>
            <a:endParaRPr lang="en-US" altLang="ja-JP" sz="3200" dirty="0"/>
          </a:p>
        </p:txBody>
      </p:sp>
      <p:pic>
        <p:nvPicPr>
          <p:cNvPr id="3" name="Picture 2" descr="B003_Select O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5880100" cy="62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5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B004:</a:t>
            </a:r>
            <a:r>
              <a:rPr lang="ja-JP" altLang="en-US" sz="3200" dirty="0"/>
              <a:t>支払い方法入力</a:t>
            </a:r>
            <a:endParaRPr lang="en-US" altLang="ja-JP" sz="3200" dirty="0"/>
          </a:p>
        </p:txBody>
      </p:sp>
      <p:pic>
        <p:nvPicPr>
          <p:cNvPr id="4" name="Picture 3" descr="B004_Pay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482023"/>
            <a:ext cx="5880100" cy="61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B005:</a:t>
            </a:r>
            <a:r>
              <a:rPr lang="ja-JP" altLang="en-US" sz="3200" dirty="0"/>
              <a:t>確認</a:t>
            </a:r>
            <a:endParaRPr lang="en-US" altLang="ja-JP" sz="3200" dirty="0"/>
          </a:p>
        </p:txBody>
      </p:sp>
      <p:pic>
        <p:nvPicPr>
          <p:cNvPr id="2" name="Picture 1" descr="B005_Confirm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33850"/>
            <a:ext cx="5511800" cy="61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1274"/>
            <a:ext cx="7010400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B006:</a:t>
            </a:r>
            <a:r>
              <a:rPr lang="ja-JP" altLang="en-US" sz="3200" dirty="0" smtClean="0"/>
              <a:t>完了</a:t>
            </a:r>
            <a:endParaRPr lang="en-US" altLang="ja-JP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785812"/>
            <a:ext cx="85915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782</Words>
  <Application>Microsoft Macintosh PowerPoint</Application>
  <PresentationFormat>On-screen Show (4:3)</PresentationFormat>
  <Paragraphs>310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Round1オンライン予約システム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Tomokazu Hatanaka</cp:lastModifiedBy>
  <cp:revision>169</cp:revision>
  <dcterms:created xsi:type="dcterms:W3CDTF">2015-03-25T21:11:01Z</dcterms:created>
  <dcterms:modified xsi:type="dcterms:W3CDTF">2015-04-07T22:07:28Z</dcterms:modified>
</cp:coreProperties>
</file>