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7" r:id="rId6"/>
    <p:sldId id="268" r:id="rId7"/>
    <p:sldId id="269" r:id="rId8"/>
    <p:sldId id="271" r:id="rId9"/>
    <p:sldId id="272" r:id="rId10"/>
    <p:sldId id="263" r:id="rId11"/>
    <p:sldId id="273" r:id="rId12"/>
    <p:sldId id="261" r:id="rId13"/>
    <p:sldId id="262" r:id="rId14"/>
    <p:sldId id="266" r:id="rId15"/>
    <p:sldId id="274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88" autoAdjust="0"/>
    <p:restoredTop sz="93141" autoAdjust="0"/>
  </p:normalViewPr>
  <p:slideViewPr>
    <p:cSldViewPr>
      <p:cViewPr>
        <p:scale>
          <a:sx n="75" d="100"/>
          <a:sy n="75" d="100"/>
        </p:scale>
        <p:origin x="-1152" y="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3F6C431-6901-45FB-8844-F14EA8B76454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459CD45-5B22-43B1-B390-AEBDE58DFC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84882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FCE41-2E8C-4BDA-811D-C531F6108144}" type="datetime1">
              <a:rPr lang="en-US" smtClean="0"/>
              <a:pPr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F642-81FF-4566-B70D-793534D097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FCBCA-51E0-442F-92CC-65CA87198EC8}" type="datetime1">
              <a:rPr lang="en-US" smtClean="0"/>
              <a:pPr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F642-81FF-4566-B70D-793534D097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70538-F731-4928-94D9-213ABA2DC7CB}" type="datetime1">
              <a:rPr lang="en-US" smtClean="0"/>
              <a:pPr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F642-81FF-4566-B70D-793534D097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4CB1E-18F8-49BE-9C16-00C69DD30AF3}" type="datetime1">
              <a:rPr lang="en-US" smtClean="0"/>
              <a:pPr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F642-81FF-4566-B70D-793534D097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C6513-9E5E-4716-8A35-A690688D7F6E}" type="datetime1">
              <a:rPr lang="en-US" smtClean="0"/>
              <a:pPr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F642-81FF-4566-B70D-793534D097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9F9A-1288-4720-B32F-7675CD7D2858}" type="datetime1">
              <a:rPr lang="en-US" smtClean="0"/>
              <a:pPr/>
              <a:t>3/10/2015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F642-81FF-4566-B70D-793534D097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6BCB3-ADEE-405F-9A06-0D267B866C42}" type="datetime1">
              <a:rPr lang="en-US" smtClean="0"/>
              <a:pPr/>
              <a:t>3/10/2015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F642-81FF-4566-B70D-793534D097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891F9-96DD-4BF4-B0A3-818725B931C6}" type="datetime1">
              <a:rPr lang="en-US" smtClean="0"/>
              <a:pPr/>
              <a:t>3/10/2015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F642-81FF-4566-B70D-793534D097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066C6-025C-487F-9F14-DB2D595BDFBD}" type="datetime1">
              <a:rPr lang="en-US" smtClean="0"/>
              <a:pPr/>
              <a:t>3/10/2015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F642-81FF-4566-B70D-793534D097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68D93-8A52-48DE-8AF9-B93D70EA5D9E}" type="datetime1">
              <a:rPr lang="en-US" smtClean="0"/>
              <a:pPr/>
              <a:t>3/10/2015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F642-81FF-4566-B70D-793534D097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A0862-2328-409C-8381-18AF11AEC453}" type="datetime1">
              <a:rPr lang="en-US" smtClean="0"/>
              <a:pPr/>
              <a:t>3/10/2015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F642-81FF-4566-B70D-793534D097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BFA5F-7BDF-41B7-A89C-118EF1F3DFE6}" type="datetime1">
              <a:rPr lang="en-US" smtClean="0"/>
              <a:pPr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9F642-81FF-4566-B70D-793534D097C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1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2708920"/>
            <a:ext cx="9144000" cy="72008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itchFamily="50" charset="-128"/>
              </a:rPr>
              <a:t>eCheck</a:t>
            </a:r>
            <a:r>
              <a:rPr kumimoji="0" lang="ja-JP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itchFamily="50" charset="-128"/>
              </a:rPr>
              <a:t>操作マニュアル</a:t>
            </a:r>
            <a:r>
              <a:rPr kumimoji="0" lang="ja-JP" alt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kumimoji="0" lang="en-US" altLang="ja-JP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itchFamily="50" charset="-128"/>
              </a:rPr>
              <a:t>Ver.2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3429000"/>
            <a:ext cx="9144000" cy="72008"/>
          </a:xfrm>
          <a:prstGeom prst="rect">
            <a:avLst/>
          </a:prstGeom>
          <a:solidFill>
            <a:srgbClr val="1712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4664"/>
            <a:ext cx="9144000" cy="4943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0" y="0"/>
            <a:ext cx="9144000" cy="404664"/>
          </a:xfrm>
          <a:prstGeom prst="rect">
            <a:avLst/>
          </a:prstGeom>
          <a:solidFill>
            <a:srgbClr val="1712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b="1" dirty="0" err="1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eCheck</a:t>
            </a:r>
            <a:r>
              <a:rPr lang="ja-JP" altLang="en-US" sz="20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送信①</a:t>
            </a:r>
            <a:endParaRPr lang="en-US" sz="20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F642-81FF-4566-B70D-793534D097C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4400" y="3645024"/>
            <a:ext cx="2051720" cy="36004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51520" y="5733256"/>
            <a:ext cx="8640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前項「経理」画面にて</a:t>
            </a:r>
            <a:r>
              <a:rPr lang="en-US" altLang="ja-JP" dirty="0" err="1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eCheck</a:t>
            </a:r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データを作成後、左メニューの「</a:t>
            </a:r>
            <a:r>
              <a:rPr lang="en-US" altLang="ja-JP" dirty="0" err="1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eCheck</a:t>
            </a:r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送信」へ移動します。</a:t>
            </a:r>
            <a:endParaRPr lang="en-US" altLang="ja-JP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再</a:t>
            </a:r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度、対象生徒を選択後「</a:t>
            </a:r>
            <a:r>
              <a:rPr lang="en-US" altLang="ja-JP" dirty="0" err="1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eCheck</a:t>
            </a:r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送信」をクリックします。</a:t>
            </a:r>
            <a:endParaRPr lang="en-US" altLang="ja-JP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この操作が最終的な「</a:t>
            </a:r>
            <a:r>
              <a:rPr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ACH</a:t>
            </a:r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＝口座自動引落し」となります。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F642-81FF-4566-B70D-793534D097CC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5" name="Picture 4" descr="SnapCrab_NoName_2015-2-17_21-4-44_No-0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04664"/>
            <a:ext cx="9144000" cy="545030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5760000"/>
            <a:ext cx="52200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「</a:t>
            </a:r>
            <a:r>
              <a:rPr lang="en-US" altLang="ja-JP" dirty="0" err="1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eCheck</a:t>
            </a:r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送信」完了後、数分後に結果が反映されます。</a:t>
            </a:r>
            <a:endParaRPr lang="en-US" altLang="ja-JP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当画面ではテストアカウントの為、引落しが完了しておりませんが、完了の場合右記通り結果表示がされます。</a:t>
            </a:r>
            <a:endParaRPr lang="en-US" dirty="0"/>
          </a:p>
        </p:txBody>
      </p:sp>
      <p:pic>
        <p:nvPicPr>
          <p:cNvPr id="7" name="Picture 6" descr="SnapCrab_NoName_2015-2-17_19-36-15_No-0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74892" y="6093296"/>
            <a:ext cx="3933612" cy="50405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932040" y="3789040"/>
            <a:ext cx="3600400" cy="201622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148064" y="6093296"/>
            <a:ext cx="3995936" cy="57606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404664"/>
          </a:xfrm>
          <a:prstGeom prst="rect">
            <a:avLst/>
          </a:prstGeom>
          <a:solidFill>
            <a:srgbClr val="1712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b="1" dirty="0" err="1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eCheck</a:t>
            </a:r>
            <a:r>
              <a:rPr lang="ja-JP" altLang="en-US" sz="2000" b="1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送信②</a:t>
            </a:r>
            <a:endParaRPr lang="en-US" sz="20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pic>
        <p:nvPicPr>
          <p:cNvPr id="11" name="Picture 10" descr="SnapCrab_NoName_2015-3-10_15-39-11_No-00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2420888"/>
            <a:ext cx="8748464" cy="2341931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napCrab_NoName_2015-2-17_19-25-30_No-0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42468" y="404664"/>
            <a:ext cx="7259064" cy="533474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404664"/>
          </a:xfrm>
          <a:prstGeom prst="rect">
            <a:avLst/>
          </a:prstGeom>
          <a:solidFill>
            <a:srgbClr val="1712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支払い方法：</a:t>
            </a:r>
            <a:r>
              <a:rPr lang="en-US" altLang="ja-JP" sz="20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Check</a:t>
            </a:r>
            <a:r>
              <a:rPr lang="ja-JP" altLang="en-US" sz="2000" b="1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の場合①</a:t>
            </a:r>
            <a:endParaRPr lang="en-US" sz="20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F642-81FF-4566-B70D-793534D097C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71600" y="1268760"/>
            <a:ext cx="7344816" cy="21602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71600" y="1602000"/>
            <a:ext cx="7344816" cy="21602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72000" y="5472000"/>
            <a:ext cx="7344816" cy="21602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51520" y="5805264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支</a:t>
            </a:r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払方法：</a:t>
            </a:r>
            <a:r>
              <a:rPr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Check</a:t>
            </a:r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の生徒の場合は「請求書編集」より手動にてステータス変更を行います。</a:t>
            </a:r>
            <a:endParaRPr lang="en-US" altLang="ja-JP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詳</a:t>
            </a:r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細は次項に記載があります。</a:t>
            </a:r>
            <a:endParaRPr lang="en-US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865" y="1248501"/>
            <a:ext cx="9165865" cy="4484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SnapCrab_NoName_2015-2-17_19-28-14_No-0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793" y="5877273"/>
            <a:ext cx="8955703" cy="534427"/>
          </a:xfrm>
          <a:prstGeom prst="rect">
            <a:avLst/>
          </a:prstGeom>
        </p:spPr>
      </p:pic>
      <p:pic>
        <p:nvPicPr>
          <p:cNvPr id="4" name="Picture 3" descr="SnapCrab_NoName_2015-2-17_19-28-42_No-00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0792" y="513391"/>
            <a:ext cx="8923314" cy="52632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9144000" cy="404664"/>
          </a:xfrm>
          <a:prstGeom prst="rect">
            <a:avLst/>
          </a:prstGeom>
          <a:solidFill>
            <a:srgbClr val="1712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支払い方法：</a:t>
            </a:r>
            <a:r>
              <a:rPr lang="en-US" altLang="ja-JP" sz="20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Check</a:t>
            </a:r>
            <a:r>
              <a:rPr lang="ja-JP" altLang="en-US" sz="2000" b="1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の場合②</a:t>
            </a:r>
            <a:endParaRPr lang="en-US" sz="20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F642-81FF-4566-B70D-793534D097C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476672"/>
            <a:ext cx="9144000" cy="64807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5868000"/>
            <a:ext cx="9144000" cy="57606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411760" y="3501008"/>
            <a:ext cx="792088" cy="79208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699792" y="1196752"/>
            <a:ext cx="0" cy="230425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699792" y="4293096"/>
            <a:ext cx="0" cy="158417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6300192" y="836712"/>
            <a:ext cx="792088" cy="21602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6660232" y="1052736"/>
            <a:ext cx="0" cy="511256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6372200" y="6165304"/>
            <a:ext cx="792088" cy="21602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0" y="6488668"/>
            <a:ext cx="8244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Check</a:t>
            </a:r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受領確認後、ステータスを手動で「入金済み」に変更します。</a:t>
            </a:r>
            <a:endParaRPr lang="en-US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940152" y="692696"/>
            <a:ext cx="29523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ステータス：入金済みとなった取引の合計値が</a:t>
            </a:r>
            <a:r>
              <a:rPr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CSV</a:t>
            </a:r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出力時のデータに反映されています。</a:t>
            </a:r>
            <a:endParaRPr lang="en-US" altLang="ja-JP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当画</a:t>
            </a:r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面では下記条件で表示してあります。</a:t>
            </a:r>
            <a:endParaRPr lang="en-US" altLang="ja-JP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endParaRPr lang="en-US" altLang="ja-JP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平日校</a:t>
            </a:r>
            <a:r>
              <a:rPr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5</a:t>
            </a:r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名</a:t>
            </a:r>
            <a:endParaRPr lang="en-US" altLang="ja-JP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内</a:t>
            </a:r>
            <a:r>
              <a:rPr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3</a:t>
            </a:r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名</a:t>
            </a:r>
            <a:r>
              <a:rPr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ACH</a:t>
            </a:r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</a:t>
            </a:r>
            <a:r>
              <a:rPr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</a:t>
            </a:r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名</a:t>
            </a:r>
            <a:r>
              <a:rPr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Check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404664"/>
          </a:xfrm>
          <a:prstGeom prst="rect">
            <a:avLst/>
          </a:prstGeom>
          <a:solidFill>
            <a:srgbClr val="1712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CSV</a:t>
            </a:r>
            <a:r>
              <a:rPr lang="ja-JP" altLang="en-US" sz="2000" b="1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出力 集計データダウンロード</a:t>
            </a:r>
            <a:endParaRPr lang="en-US" sz="20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F642-81FF-4566-B70D-793534D097CC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" y="404664"/>
            <a:ext cx="5940090" cy="5470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18000" y="2267960"/>
            <a:ext cx="1321200" cy="216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411760" y="2996952"/>
            <a:ext cx="720080" cy="14401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SnapCrab_NoName_2015-2-17_19-35-4_No-0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44208" y="3284984"/>
            <a:ext cx="1451315" cy="653091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4355976" y="3212976"/>
            <a:ext cx="360040" cy="115212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SnapCrab_NoName_2015-2-17_19-45-37_No-00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008" y="4149080"/>
            <a:ext cx="8964488" cy="1624871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6444208" y="3284984"/>
            <a:ext cx="1440160" cy="64807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716016" y="3356992"/>
            <a:ext cx="1728192" cy="14401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72000" y="4149080"/>
            <a:ext cx="8964000" cy="158417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7164288" y="3933056"/>
            <a:ext cx="0" cy="21602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8" idx="2"/>
          </p:cNvCxnSpPr>
          <p:nvPr/>
        </p:nvCxnSpPr>
        <p:spPr>
          <a:xfrm>
            <a:off x="2771800" y="3140968"/>
            <a:ext cx="0" cy="100811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SnapCrab_NoName_2015-3-9_16-17-59_No-00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47664" y="2880000"/>
            <a:ext cx="2952328" cy="306735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2555776" y="2996952"/>
            <a:ext cx="936104" cy="180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F642-81FF-4566-B70D-793534D097CC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" y="404664"/>
            <a:ext cx="5940090" cy="5470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18000" y="2267960"/>
            <a:ext cx="1321200" cy="216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355976" y="3212976"/>
            <a:ext cx="360040" cy="115212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4716016" y="3356992"/>
            <a:ext cx="1728192" cy="14401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0"/>
            <a:ext cx="9144000" cy="404664"/>
          </a:xfrm>
          <a:prstGeom prst="rect">
            <a:avLst/>
          </a:prstGeom>
          <a:solidFill>
            <a:srgbClr val="1712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CSV</a:t>
            </a:r>
            <a:r>
              <a:rPr lang="ja-JP" altLang="en-US" sz="2000" b="1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出力 明細データダウンロード</a:t>
            </a:r>
            <a:endParaRPr lang="en-US" sz="20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3923928" y="3140968"/>
            <a:ext cx="0" cy="100811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SnapCrab_NoName_2015-3-9_16-17-59_No-0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47664" y="2880000"/>
            <a:ext cx="2952328" cy="30673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563888" y="2996952"/>
            <a:ext cx="936104" cy="180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SnapCrab_NoName_2015-3-9_18-23-55_No-00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4190628"/>
            <a:ext cx="7287643" cy="2667372"/>
          </a:xfrm>
          <a:prstGeom prst="rect">
            <a:avLst/>
          </a:prstGeom>
        </p:spPr>
      </p:pic>
      <p:pic>
        <p:nvPicPr>
          <p:cNvPr id="16" name="Picture 15" descr="SnapCrab_NoName_2015-2-17_19-35-4_No-00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444208" y="3284984"/>
            <a:ext cx="1451315" cy="653091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6444208" y="3284984"/>
            <a:ext cx="1440160" cy="64807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7164288" y="3933056"/>
            <a:ext cx="0" cy="21602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251520" y="4149080"/>
            <a:ext cx="7272808" cy="27089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940152" y="692696"/>
            <a:ext cx="29523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ステータス：入金済みとなった取引ごとの明細が</a:t>
            </a:r>
            <a:r>
              <a:rPr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CSV</a:t>
            </a:r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出力時のデータに反映されています。</a:t>
            </a:r>
            <a:endParaRPr lang="en-US" altLang="ja-JP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F642-81FF-4566-B70D-793534D097C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404664"/>
          </a:xfrm>
          <a:prstGeom prst="rect">
            <a:avLst/>
          </a:prstGeom>
          <a:solidFill>
            <a:srgbClr val="1712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目次</a:t>
            </a:r>
            <a:endParaRPr lang="en-US" sz="20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608004" y="980728"/>
            <a:ext cx="342038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</a:t>
            </a:r>
            <a:r>
              <a:rPr kumimoji="1" lang="ja-JP" altLang="en-US" sz="24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項目</a:t>
            </a:r>
            <a:endParaRPr kumimoji="1" lang="en-US" altLang="ja-JP" sz="2400" b="1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1" lang="en-US" altLang="ja-JP" sz="2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請求書一括作成</a:t>
            </a:r>
            <a:endParaRPr kumimoji="1"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1"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経理</a:t>
            </a:r>
            <a:endParaRPr kumimoji="1"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1"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en-US" altLang="ja-JP" sz="240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eCheck</a:t>
            </a:r>
            <a:r>
              <a:rPr kumimoji="1"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送信</a:t>
            </a:r>
            <a:endParaRPr kumimoji="1"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1" lang="en-US" altLang="ja-JP" sz="2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支払方法：チェックの場合</a:t>
            </a:r>
            <a:endParaRPr kumimoji="1"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1" lang="en-US" altLang="ja-JP" sz="2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CSV</a:t>
            </a:r>
            <a:r>
              <a:rPr kumimoji="1"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出力</a:t>
            </a:r>
            <a:endParaRPr kumimoji="1" lang="ja-JP" altLang="en-US" sz="2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79712" y="980728"/>
            <a:ext cx="151216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ページ</a:t>
            </a:r>
            <a:endParaRPr kumimoji="1" lang="en-US" altLang="ja-JP" sz="2400" b="1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1"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3 - 6</a:t>
            </a:r>
          </a:p>
          <a:p>
            <a:endParaRPr kumimoji="1" lang="en-US" altLang="ja-JP" sz="2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7 - 9</a:t>
            </a:r>
          </a:p>
          <a:p>
            <a:endParaRPr kumimoji="1" lang="en-US" altLang="ja-JP" sz="2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10 - 11</a:t>
            </a:r>
          </a:p>
          <a:p>
            <a:endParaRPr kumimoji="1" lang="en-US" altLang="ja-JP" sz="2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12 - 13</a:t>
            </a:r>
          </a:p>
          <a:p>
            <a:endParaRPr kumimoji="1"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14 - 15</a:t>
            </a:r>
            <a:endParaRPr kumimoji="1" lang="ja-JP" altLang="en-US" sz="2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2" y="404664"/>
            <a:ext cx="9144000" cy="5271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51520" y="5949280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生</a:t>
            </a:r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徒管理画面より請求書送付対象生徒を選択し、操作：「請求書一括作成」を選択します。</a:t>
            </a:r>
            <a:endParaRPr lang="en-US" altLang="ja-JP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404664"/>
          </a:xfrm>
          <a:prstGeom prst="rect">
            <a:avLst/>
          </a:prstGeom>
          <a:solidFill>
            <a:srgbClr val="1712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請求書一括作成①</a:t>
            </a:r>
            <a:endParaRPr lang="en-US" sz="20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000" y="980728"/>
            <a:ext cx="2070000" cy="360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F642-81FF-4566-B70D-793534D097C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404664"/>
          </a:xfrm>
          <a:prstGeom prst="rect">
            <a:avLst/>
          </a:prstGeom>
          <a:solidFill>
            <a:srgbClr val="1712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請求書一括作成②</a:t>
            </a:r>
            <a:endParaRPr lang="en-US" sz="20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F642-81FF-4566-B70D-793534D097C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5" descr="SnapCrab_NoName_2015-2-17_20-34-10_No-0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28284" y="404664"/>
            <a:ext cx="6487431" cy="562053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51520" y="5949280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請求</a:t>
            </a:r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書一括作成の画面が表示されます。各項目については次項に詳細説明の記載があります。</a:t>
            </a:r>
            <a:endParaRPr lang="en-US" altLang="ja-JP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napCrab_NoName_2015-2-17_18-53-9_No-0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836712"/>
            <a:ext cx="2143424" cy="2486372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645024"/>
            <a:ext cx="9144000" cy="1552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0" y="0"/>
            <a:ext cx="9144000" cy="404664"/>
          </a:xfrm>
          <a:prstGeom prst="rect">
            <a:avLst/>
          </a:prstGeom>
          <a:solidFill>
            <a:srgbClr val="1712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請求書一括作成③</a:t>
            </a:r>
            <a:endParaRPr lang="en-US" sz="20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F642-81FF-4566-B70D-793534D097C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483768" y="1724615"/>
            <a:ext cx="66602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請求日付を入力します。</a:t>
            </a:r>
            <a:endParaRPr lang="en-US" altLang="ja-JP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カレンダ</a:t>
            </a:r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ーより選択するか、直接入力します。</a:t>
            </a:r>
            <a:endParaRPr lang="en-US" altLang="ja-JP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直</a:t>
            </a:r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接入力の場合は次の書式で入力します：</a:t>
            </a:r>
            <a:endParaRPr lang="en-US" altLang="ja-JP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YYYY-MM-DD</a:t>
            </a:r>
            <a:endParaRPr lang="en-US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1520" y="5301208"/>
            <a:ext cx="8640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請求書明細を入力します。</a:t>
            </a:r>
            <a:endParaRPr lang="en-US" altLang="ja-JP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en-US" altLang="ja-JP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Account </a:t>
            </a:r>
            <a:r>
              <a:rPr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Code</a:t>
            </a:r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をプルダウンリストより選択し、各項目を入力します。</a:t>
            </a:r>
            <a:endParaRPr lang="en-US" altLang="ja-JP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Description</a:t>
            </a:r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については任意です。入力例は次項に記載があります。</a:t>
            </a:r>
            <a:endParaRPr lang="en-US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napCrab_NoName_2015-2-17_19-11-26_No-0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548680"/>
            <a:ext cx="7947772" cy="468331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9144000" cy="404664"/>
          </a:xfrm>
          <a:prstGeom prst="rect">
            <a:avLst/>
          </a:prstGeom>
          <a:solidFill>
            <a:srgbClr val="1712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請求書一括作成④</a:t>
            </a:r>
            <a:endParaRPr lang="en-US" sz="20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F642-81FF-4566-B70D-793534D097C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51520" y="5518973"/>
            <a:ext cx="8640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「明細追加」は最大</a:t>
            </a:r>
            <a:r>
              <a:rPr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9</a:t>
            </a:r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取引まで追加可能です。</a:t>
            </a:r>
            <a:endParaRPr lang="en-US" altLang="ja-JP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入</a:t>
            </a:r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力完了後、「請求書を発行する」をクリックします。</a:t>
            </a:r>
            <a:endParaRPr lang="en-US" altLang="ja-JP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この時点で、対象生徒へインボイスが発行されます。</a:t>
            </a:r>
            <a:endParaRPr lang="en-US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635896" y="4797152"/>
            <a:ext cx="2070000" cy="396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" y="404664"/>
            <a:ext cx="5940090" cy="5470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0"/>
            <a:ext cx="9144000" cy="404664"/>
          </a:xfrm>
          <a:prstGeom prst="rect">
            <a:avLst/>
          </a:prstGeom>
          <a:solidFill>
            <a:srgbClr val="1712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経理①</a:t>
            </a:r>
            <a:endParaRPr lang="en-US" sz="20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F642-81FF-4566-B70D-793534D097C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8000" y="2267960"/>
            <a:ext cx="1321200" cy="216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12160" y="548680"/>
            <a:ext cx="31318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前</a:t>
            </a:r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項で請求書の発行が</a:t>
            </a:r>
            <a:endParaRPr lang="en-US" altLang="ja-JP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完了した後に、左メニューの</a:t>
            </a:r>
            <a:endParaRPr lang="en-US" altLang="ja-JP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「経理」へ移動します。</a:t>
            </a:r>
            <a:endParaRPr lang="en-US" altLang="ja-JP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endParaRPr lang="en-US" altLang="ja-JP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対</a:t>
            </a:r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象生徒とその経理に関する</a:t>
            </a:r>
            <a:endParaRPr lang="en-US" altLang="ja-JP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ステータスの確認、及び請求書の編集が行えます。</a:t>
            </a:r>
            <a:endParaRPr lang="en-US" altLang="ja-JP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endParaRPr lang="en-US" altLang="ja-JP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詳</a:t>
            </a:r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細は次項に記載があります。</a:t>
            </a:r>
            <a:endParaRPr lang="en-US" altLang="ja-JP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endParaRPr lang="en-US" dirty="0"/>
          </a:p>
        </p:txBody>
      </p:sp>
      <p:pic>
        <p:nvPicPr>
          <p:cNvPr id="9" name="Picture 8" descr="SnapCrab_NoName_2015-3-9_16-17-59_No-0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48000" y="2924944"/>
            <a:ext cx="2463092" cy="25590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napCrab_NoName_2015-2-17_19-17-18_No-0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32389" y="404664"/>
            <a:ext cx="7240011" cy="536332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9144000" cy="404664"/>
          </a:xfrm>
          <a:prstGeom prst="rect">
            <a:avLst/>
          </a:prstGeom>
          <a:solidFill>
            <a:srgbClr val="1712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経理②</a:t>
            </a:r>
            <a:endParaRPr lang="en-US" sz="20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F642-81FF-4566-B70D-793534D097C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54104" y="980728"/>
            <a:ext cx="161512" cy="475252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228184" y="1052736"/>
            <a:ext cx="792088" cy="46805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436104" y="4248000"/>
            <a:ext cx="432048" cy="21602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436096" y="2952000"/>
            <a:ext cx="432048" cy="21602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36096" y="5544000"/>
            <a:ext cx="432048" cy="21602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stCxn id="7" idx="2"/>
          </p:cNvCxnSpPr>
          <p:nvPr/>
        </p:nvCxnSpPr>
        <p:spPr>
          <a:xfrm>
            <a:off x="1034860" y="5733256"/>
            <a:ext cx="368788" cy="43204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403648" y="5949280"/>
            <a:ext cx="3816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支払方法：</a:t>
            </a:r>
            <a:r>
              <a:rPr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ACH</a:t>
            </a:r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の生徒のみチェックボックスが表示されます。</a:t>
            </a:r>
            <a:endParaRPr lang="en-US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6588224" y="5733256"/>
            <a:ext cx="368788" cy="43204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948264" y="5949280"/>
            <a:ext cx="2195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現在の経理ステータスが確認できます。</a:t>
            </a:r>
            <a:endParaRPr lang="en-US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436096" y="4581128"/>
            <a:ext cx="432048" cy="21602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436096" y="4896000"/>
            <a:ext cx="432048" cy="21602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 flipH="1">
            <a:off x="5148064" y="5733256"/>
            <a:ext cx="351292" cy="36004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 descr="SnapCrab_NoName_2015-3-9_16-17-59_No-0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1601" y="404665"/>
            <a:ext cx="5544616" cy="576064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971600" y="620688"/>
            <a:ext cx="1728192" cy="36004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6000" y="404664"/>
            <a:ext cx="7288213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0"/>
            <a:ext cx="9144000" cy="404664"/>
          </a:xfrm>
          <a:prstGeom prst="rect">
            <a:avLst/>
          </a:prstGeom>
          <a:solidFill>
            <a:srgbClr val="1712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経理③</a:t>
            </a:r>
            <a:endParaRPr lang="en-US" sz="20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F642-81FF-4566-B70D-793534D097C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51520" y="5818038"/>
            <a:ext cx="8640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個別の取引明細の追加、除去を行う場合はこの時点で「請求書編集」を選択し、編集します。</a:t>
            </a:r>
            <a:endParaRPr lang="en-US" altLang="ja-JP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対象生徒を選択後「</a:t>
            </a:r>
            <a:r>
              <a:rPr lang="en-US" altLang="ja-JP" dirty="0" err="1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eCheck</a:t>
            </a:r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データ作成」をクリックします。</a:t>
            </a:r>
            <a:endParaRPr lang="en-US" altLang="ja-JP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54104" y="1052736"/>
            <a:ext cx="161512" cy="46805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043608" y="620688"/>
            <a:ext cx="1440160" cy="2880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236296" y="2952000"/>
            <a:ext cx="648072" cy="21602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SnapCrab_NoName_2015-3-9_16-17-59_No-0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1601" y="404664"/>
            <a:ext cx="5544616" cy="576064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971600" y="620687"/>
            <a:ext cx="1728192" cy="324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941</TotalTime>
  <Words>959</Words>
  <Application>Microsoft Office PowerPoint</Application>
  <PresentationFormat>On-screen Show (4:3)</PresentationFormat>
  <Paragraphs>89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hampstead</dc:creator>
  <cp:lastModifiedBy>hampstead</cp:lastModifiedBy>
  <cp:revision>7</cp:revision>
  <dcterms:created xsi:type="dcterms:W3CDTF">2015-02-18T01:56:51Z</dcterms:created>
  <dcterms:modified xsi:type="dcterms:W3CDTF">2015-03-10T22:41:38Z</dcterms:modified>
</cp:coreProperties>
</file>